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3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8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7920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57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9353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98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17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6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44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9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03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1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99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4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7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F240E-96C2-44CD-B967-D0D462CEF458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37E32B-8A1A-48EE-9E67-D214F7DB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0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B8A6C-971A-3C56-4936-A65A86528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458159"/>
            <a:ext cx="8915399" cy="1027590"/>
          </a:xfrm>
        </p:spPr>
        <p:txBody>
          <a:bodyPr>
            <a:normAutofit/>
          </a:bodyPr>
          <a:lstStyle/>
          <a:p>
            <a:r>
              <a:rPr lang="el-GR" sz="3600" b="0" i="0" dirty="0">
                <a:solidFill>
                  <a:srgbClr val="383838"/>
                </a:solidFill>
                <a:effectLst/>
                <a:latin typeface="Roboto" panose="02000000000000000000" pitchFamily="2" charset="0"/>
              </a:rPr>
              <a:t>Ο Κοινωνικός Λειτουργός της Γειτονιάς: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0A7EB9-CC95-D67B-9CFF-6A23B8F67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2747639"/>
            <a:ext cx="8915399" cy="32492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83838"/>
                </a:solidFill>
                <a:effectLst/>
                <a:latin typeface="Roboto" panose="02000000000000000000" pitchFamily="2" charset="0"/>
              </a:rPr>
              <a:t>θα ενισχύσει και θα ενδυναμώσει ακόμα πιο πολύ τη συνεργασία μεταξύ Κράτους και Τοπικής Αυτοδιοίκησης, μέσω του έγκαιρου και άμεσου εντοπισμού των κοινωνικών προκλήσεων και αντιμετώπισής τους,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83838"/>
                </a:solidFill>
                <a:effectLst/>
                <a:latin typeface="Roboto" panose="02000000000000000000" pitchFamily="2" charset="0"/>
              </a:rPr>
              <a:t>θα αντιμετωπίσει καίρια κοινωνικά ζητήματα όπως η μοναξιά, η </a:t>
            </a:r>
            <a:r>
              <a:rPr lang="el-GR" b="0" i="0" dirty="0" err="1">
                <a:solidFill>
                  <a:srgbClr val="383838"/>
                </a:solidFill>
                <a:effectLst/>
                <a:latin typeface="Roboto" panose="02000000000000000000" pitchFamily="2" charset="0"/>
              </a:rPr>
              <a:t>παραβατική</a:t>
            </a:r>
            <a:r>
              <a:rPr lang="el-GR" b="0" i="0" dirty="0">
                <a:solidFill>
                  <a:srgbClr val="383838"/>
                </a:solidFill>
                <a:effectLst/>
                <a:latin typeface="Roboto" panose="02000000000000000000" pitchFamily="2" charset="0"/>
              </a:rPr>
              <a:t> συμπεριφορά, ο κοινωνικός αποκλεισμός, ενώ παράλληλα θα παρέχει στήριξη σε οικογένειες, παιδιά, ηλικιωμένους, άτομα με αναπηρίες κ.α.</a:t>
            </a:r>
          </a:p>
          <a:p>
            <a:endParaRPr lang="el-GR" dirty="0">
              <a:solidFill>
                <a:srgbClr val="383838"/>
              </a:solidFill>
              <a:latin typeface="Roboto" panose="02000000000000000000" pitchFamily="2" charset="0"/>
            </a:endParaRPr>
          </a:p>
          <a:p>
            <a:r>
              <a:rPr lang="el-GR" b="0" i="0" dirty="0">
                <a:solidFill>
                  <a:srgbClr val="383838"/>
                </a:solidFill>
                <a:effectLst/>
                <a:latin typeface="Roboto" panose="02000000000000000000" pitchFamily="2" charset="0"/>
              </a:rPr>
              <a:t>Διασφαλίζοντας το σεβασμό της ανθρώπινης αξιοπρέπειας, της διαφορετικότητας και της αρχής της ισότητας για όλους τους πολίτες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00F82A19-7BF5-D909-C455-89BA40470D5F}"/>
              </a:ext>
            </a:extLst>
          </p:cNvPr>
          <p:cNvSpPr/>
          <p:nvPr/>
        </p:nvSpPr>
        <p:spPr>
          <a:xfrm>
            <a:off x="6533964" y="4616388"/>
            <a:ext cx="292963" cy="44388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8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A5EB01-B47C-EA35-AA08-9D337B2513D3}"/>
              </a:ext>
            </a:extLst>
          </p:cNvPr>
          <p:cNvSpPr txBox="1"/>
          <p:nvPr/>
        </p:nvSpPr>
        <p:spPr>
          <a:xfrm>
            <a:off x="1748901" y="736847"/>
            <a:ext cx="9570128" cy="6837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l-GR" sz="2400" b="1" dirty="0"/>
              <a:t>Σε ποιους απευθύνεται:</a:t>
            </a:r>
          </a:p>
          <a:p>
            <a:endParaRPr lang="el-GR" b="1" dirty="0"/>
          </a:p>
          <a:p>
            <a:r>
              <a:rPr lang="el-GR" dirty="0"/>
              <a:t>Το πρόγραμμα απευθύνεται σε όλους τους κατοίκους του Δήμου Λάρνακας κι όλες οι Υπηρεσίες παρέχονται </a:t>
            </a:r>
            <a:r>
              <a:rPr lang="el-GR" b="1" dirty="0"/>
              <a:t>δωρεάν.</a:t>
            </a:r>
          </a:p>
          <a:p>
            <a:endParaRPr lang="el-GR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2400" b="1" dirty="0"/>
              <a:t>Σκοπός του προγράμματος: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l-GR" sz="2400" b="1" dirty="0"/>
          </a:p>
          <a:p>
            <a:pPr algn="l">
              <a:spcAft>
                <a:spcPts val="1125"/>
              </a:spcAft>
            </a:pPr>
            <a:r>
              <a:rPr lang="el-GR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Ο κοινωνικός λειτουργός της γειτονιάς </a:t>
            </a: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αποτελεί το σημείο αναφοράς των κατοίκων του δήμου για την παροχή κοινωνικών υπηρεσιών. Με τον τρόπο αυτό επιδιώκεται η εξοικείωση των δημοτών με τη διαδικασία λήψης οποιασδήποτε μορφής κοινωνικής στήριξης. Επιπλέον, το πρόγραμμα  συμβάλλει στην διευκόλυνση της πρόσβασης των πολιτών σε άλλες δημόσιες υπηρεσίες ή Μη Κυβερνητικές Οργανώσεις, μέσα από την στήριξη και καθοδήγηση τους από τον κοινωνικό λειτουργό.</a:t>
            </a:r>
          </a:p>
          <a:p>
            <a:pPr algn="l">
              <a:spcAft>
                <a:spcPts val="1125"/>
              </a:spcAft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Μακροπρόθεσμα, το πρόγραμμα συμβάλλει στη μείωση του κοινωνικού αποκλεισμού, στην έγκαιρη πρόληψη των σύγχρονων κοινωνικών προβλημάτων και στην επίτευξη της κοινωνικής ευημερίας των πολιτών.</a:t>
            </a:r>
          </a:p>
          <a:p>
            <a:endParaRPr lang="el-GR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l-GR" sz="2400" b="1" dirty="0"/>
          </a:p>
          <a:p>
            <a:endParaRPr lang="el-GR" b="1" dirty="0"/>
          </a:p>
          <a:p>
            <a:endParaRPr lang="el-GR" b="1" dirty="0"/>
          </a:p>
          <a:p>
            <a:endParaRPr lang="el-GR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711419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5284B2F-573B-6F6B-BE59-CCF7F2B828AC}"/>
              </a:ext>
            </a:extLst>
          </p:cNvPr>
          <p:cNvSpPr txBox="1"/>
          <p:nvPr/>
        </p:nvSpPr>
        <p:spPr>
          <a:xfrm>
            <a:off x="1997476" y="2352583"/>
            <a:ext cx="95701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2400" b="1" dirty="0"/>
              <a:t> Στόχοι προγράμματος:</a:t>
            </a:r>
          </a:p>
          <a:p>
            <a:endParaRPr lang="el-GR" sz="2400" b="1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Η διευκόλυνση της πρόσβασης των δημοτών στις κοινωνικές υπηρεσίες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Η άμεση και ευέλικτη παροχή υπηρεσιών κοινωνικής στήριξης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Ο εντοπισμός και η άμεση αντιμετώπιση κοινωνικών αναγκών και προβλημάτων που απασχολούν τους δημότες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Η μελέτη των αναγκών της κοινότητας και η κινητοποίησή της, ώστε να αναπτύξει διάφορα προγράμματα για την ευημερία των πολιτών.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323232"/>
              </a:solidFill>
              <a:latin typeface="Open Sans" panose="020B0606030504020204" pitchFamily="34" charset="0"/>
            </a:endParaRPr>
          </a:p>
          <a:p>
            <a:pPr algn="l"/>
            <a:br>
              <a:rPr lang="el-GR" sz="2400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</a:br>
            <a:endParaRPr lang="el-GR" sz="2400" b="0" i="0" dirty="0">
              <a:solidFill>
                <a:srgbClr val="323232"/>
              </a:solidFill>
              <a:effectLst/>
              <a:latin typeface="Open Sans" panose="020B0606030504020204" pitchFamily="34" charset="0"/>
            </a:endParaRPr>
          </a:p>
          <a:p>
            <a:endParaRPr lang="el-GR" sz="2400" b="1" dirty="0"/>
          </a:p>
          <a:p>
            <a:endParaRPr lang="el-GR" b="1" dirty="0"/>
          </a:p>
          <a:p>
            <a:endParaRPr lang="el-GR" b="1" dirty="0"/>
          </a:p>
          <a:p>
            <a:endParaRPr lang="el-GR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7029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5A9469-C68E-34F3-35BA-D14CEC96DE34}"/>
              </a:ext>
            </a:extLst>
          </p:cNvPr>
          <p:cNvSpPr txBox="1"/>
          <p:nvPr/>
        </p:nvSpPr>
        <p:spPr>
          <a:xfrm>
            <a:off x="3047260" y="804169"/>
            <a:ext cx="609452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l-GR" sz="2400" b="1" i="0" dirty="0">
                <a:solidFill>
                  <a:srgbClr val="323232"/>
                </a:solidFill>
                <a:effectLst/>
                <a:latin typeface="Century Gothic" panose="020B0502020202020204" pitchFamily="34" charset="0"/>
              </a:rPr>
              <a:t>Υπηρεσίες:</a:t>
            </a:r>
          </a:p>
          <a:p>
            <a:pPr algn="l"/>
            <a:endParaRPr lang="el-GR" sz="2400" b="1" dirty="0">
              <a:solidFill>
                <a:srgbClr val="323232"/>
              </a:solidFill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Εξατομικευμένη ατομική και οικογενειακή συμβουλευτική στήριξη και καθοδήγηση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Παροχή κοινωνικών και υποστηρικτικών υπηρεσιών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Ενημέρωση για θέματα κοινωνικό - </a:t>
            </a:r>
            <a:r>
              <a:rPr lang="el-GR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προνοιακής</a:t>
            </a: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 φύσεως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Συνεργασία και διασύνδεση με δημόσιες, δημοτικές και άλλες υπηρεσίες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Διοργάνωση και υλοποίηση ενημερωτικών και επιμορφωτικών διαλέξεων, βιωματικών εργαστηρίων  και δραστηριοτήτων που αφορούν κοινωνικά θέματα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Παροχή υποστηρικτικού δικτύου με σκοπό την αποτελεσματικότερη διαχείριση των κοινωνικών προβλημάτων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Κατοίκον</a:t>
            </a:r>
            <a:r>
              <a:rPr lang="el-GR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 επισκέψεις και επιτόπιες παρεμβάσεις.</a:t>
            </a:r>
          </a:p>
        </p:txBody>
      </p:sp>
    </p:spTree>
    <p:extLst>
      <p:ext uri="{BB962C8B-B14F-4D97-AF65-F5344CB8AC3E}">
        <p14:creationId xmlns:p14="http://schemas.microsoft.com/office/powerpoint/2010/main" val="261496193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B8E6D8-EFFC-2BC7-79AE-3DCCB6A214E9}"/>
              </a:ext>
            </a:extLst>
          </p:cNvPr>
          <p:cNvSpPr txBox="1"/>
          <p:nvPr/>
        </p:nvSpPr>
        <p:spPr>
          <a:xfrm>
            <a:off x="3048740" y="2505670"/>
            <a:ext cx="60945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Για πληροφορίες, διευθέτηση ραντεβού και αναφορές περιστατικών μπορείτε να αποτείνεστε στο 97875602</a:t>
            </a:r>
            <a:endParaRPr lang="en-US" dirty="0"/>
          </a:p>
        </p:txBody>
      </p:sp>
      <p:pic>
        <p:nvPicPr>
          <p:cNvPr id="1026" name="Picture 2" descr="Δεν υπάρχει διαθέσιμη περιγραφή για τη φωτογραφία.">
            <a:extLst>
              <a:ext uri="{FF2B5EF4-FFF2-40B4-BE49-F238E27FC236}">
                <a16:creationId xmlns:a16="http://schemas.microsoft.com/office/drawing/2014/main" id="{C20617A0-267C-6AD0-ABE3-F810ADC4E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074" y="5589418"/>
            <a:ext cx="892343" cy="889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F840616-2F1D-C5A4-15F0-E2DAC5520B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766" y="5589417"/>
            <a:ext cx="1333947" cy="889298"/>
          </a:xfrm>
          <a:prstGeom prst="rect">
            <a:avLst/>
          </a:prstGeom>
        </p:spPr>
      </p:pic>
      <p:pic>
        <p:nvPicPr>
          <p:cNvPr id="1032" name="Picture 8" descr="1.1. Ευρωπαϊκή Ένωση, σύντομη παρουσίαση - 1.1. &quot;European Union, short  presentation&quot; | PPT">
            <a:extLst>
              <a:ext uri="{FF2B5EF4-FFF2-40B4-BE49-F238E27FC236}">
                <a16:creationId xmlns:a16="http://schemas.microsoft.com/office/drawing/2014/main" id="{E57BBC8F-72BB-40B6-75DE-1AB6A6302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062" y="5589417"/>
            <a:ext cx="1226598" cy="91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03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</TotalTime>
  <Words>169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Century Gothic</vt:lpstr>
      <vt:lpstr>Open Sans</vt:lpstr>
      <vt:lpstr>Roboto</vt:lpstr>
      <vt:lpstr>Wingdings</vt:lpstr>
      <vt:lpstr>Wingdings 3</vt:lpstr>
      <vt:lpstr>Wisp</vt:lpstr>
      <vt:lpstr>Ο Κοινωνικός Λειτουργός της Γειτονιάς: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Κοινωνικός Λειτουργός της Γειτονιάς:</dc:title>
  <dc:creator>User</dc:creator>
  <cp:lastModifiedBy>User</cp:lastModifiedBy>
  <cp:revision>4</cp:revision>
  <dcterms:created xsi:type="dcterms:W3CDTF">2024-11-28T09:15:52Z</dcterms:created>
  <dcterms:modified xsi:type="dcterms:W3CDTF">2024-12-06T09:59:29Z</dcterms:modified>
</cp:coreProperties>
</file>