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3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8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792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57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353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8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17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6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3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1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4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7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F240E-96C2-44CD-B967-D0D462CEF45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0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B8A6C-971A-3C56-4936-A65A86528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58159"/>
            <a:ext cx="8915399" cy="1027590"/>
          </a:xfrm>
        </p:spPr>
        <p:txBody>
          <a:bodyPr>
            <a:normAutofit/>
          </a:bodyPr>
          <a:lstStyle/>
          <a:p>
            <a:r>
              <a:rPr lang="el-GR" sz="3600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Ο Κοινωνικός Λειτουργός της Γειτονιάς: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A7EB9-CC95-D67B-9CFF-6A23B8F67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747639"/>
            <a:ext cx="8915399" cy="32492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θα ενισχύσει και θα ενδυναμώσει ακόμα πιο πολύ τη συνεργασία μεταξύ Κράτους και Τοπικής Αυτοδιοίκησης, μέσω του έγκαιρου και άμεσου εντοπισμού των κοινωνικών προκλήσεων και αντιμετώπισής τους,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θα αντιμετωπίσει καίρια κοινωνικά ζητήματα όπως η μοναξιά, η </a:t>
            </a:r>
            <a:r>
              <a:rPr lang="el-GR" b="0" i="0" dirty="0" err="1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παραβατική</a:t>
            </a:r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 συμπεριφορά, ο κοινωνικός αποκλεισμός, ενώ παράλληλα θα παρέχει στήριξη σε οικογένειες, παιδιά, ηλικιωμένους, άτομα με αναπηρίες κ.α.</a:t>
            </a:r>
          </a:p>
          <a:p>
            <a:endParaRPr lang="el-GR" dirty="0">
              <a:solidFill>
                <a:srgbClr val="383838"/>
              </a:solidFill>
              <a:latin typeface="Roboto" panose="02000000000000000000" pitchFamily="2" charset="0"/>
            </a:endParaRPr>
          </a:p>
          <a:p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Διασφαλίζοντας το σεβασμό της ανθρώπινης αξιοπρέπειας, της διαφορετικότητας και της αρχής της ισότητας για όλους τους πολίτες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00F82A19-7BF5-D909-C455-89BA40470D5F}"/>
              </a:ext>
            </a:extLst>
          </p:cNvPr>
          <p:cNvSpPr/>
          <p:nvPr/>
        </p:nvSpPr>
        <p:spPr>
          <a:xfrm>
            <a:off x="6533964" y="4616388"/>
            <a:ext cx="292963" cy="44388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A5EB01-B47C-EA35-AA08-9D337B2513D3}"/>
              </a:ext>
            </a:extLst>
          </p:cNvPr>
          <p:cNvSpPr txBox="1"/>
          <p:nvPr/>
        </p:nvSpPr>
        <p:spPr>
          <a:xfrm>
            <a:off x="1748901" y="736847"/>
            <a:ext cx="9570128" cy="683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2400" b="1" dirty="0"/>
              <a:t>Σε ποιους απευθύνεται:</a:t>
            </a:r>
          </a:p>
          <a:p>
            <a:endParaRPr lang="el-GR" b="1" dirty="0"/>
          </a:p>
          <a:p>
            <a:r>
              <a:rPr lang="el-GR" dirty="0"/>
              <a:t>Το πρόγραμμα απευθύνεται σε όλους τους κατοίκους του Δήμου Λάρνακας κι όλες οι Υπηρεσίες παρέχονται </a:t>
            </a:r>
            <a:r>
              <a:rPr lang="el-GR" b="1" dirty="0"/>
              <a:t>δωρεάν.</a:t>
            </a:r>
          </a:p>
          <a:p>
            <a:endParaRPr lang="el-GR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b="1" dirty="0"/>
              <a:t>Σκοπός του προγράμματος: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l-GR" sz="2400" b="1" dirty="0"/>
          </a:p>
          <a:p>
            <a:pPr algn="l">
              <a:spcAft>
                <a:spcPts val="1125"/>
              </a:spcAft>
            </a:pPr>
            <a:r>
              <a:rPr lang="el-GR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Ο κοινωνικός λειτουργός της γειτονιάς </a:t>
            </a: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αποτελεί το σημείο αναφοράς των κατοίκων του δήμου για την παροχή κοινωνικών υπηρεσιών. Με τον τρόπο αυτό επιδιώκεται η εξοικείωση των δημοτών με τη διαδικασία λήψης οποιασδήποτε μορφής κοινωνικής στήριξης. Επιπλέον, το πρόγραμμα  συμβάλλει στην διευκόλυνση της πρόσβασης των πολιτών σε άλλες δημόσιες υπηρεσίες ή Μη Κυβερνητικές Οργανώσεις, μέσα από την στήριξη και καθοδήγηση τους από τον κοινωνικό λειτουργό.</a:t>
            </a:r>
          </a:p>
          <a:p>
            <a:pPr algn="l">
              <a:spcAft>
                <a:spcPts val="1125"/>
              </a:spcAft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Μακροπρόθεσμα, το πρόγραμμα συμβάλλει στη μείωση του κοινωνικού αποκλεισμού, στην έγκαιρη πρόληψη των σύγχρονων κοινωνικών προβλημάτων και στην επίτευξη της κοινωνικής ευημερίας των πολιτών.</a:t>
            </a:r>
          </a:p>
          <a:p>
            <a:endParaRPr lang="el-GR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l-GR" sz="2400" b="1" dirty="0"/>
          </a:p>
          <a:p>
            <a:endParaRPr lang="el-GR" b="1" dirty="0"/>
          </a:p>
          <a:p>
            <a:endParaRPr lang="el-GR" b="1" dirty="0"/>
          </a:p>
          <a:p>
            <a:endParaRPr lang="el-GR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11419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284B2F-573B-6F6B-BE59-CCF7F2B828AC}"/>
              </a:ext>
            </a:extLst>
          </p:cNvPr>
          <p:cNvSpPr txBox="1"/>
          <p:nvPr/>
        </p:nvSpPr>
        <p:spPr>
          <a:xfrm>
            <a:off x="1997476" y="2352583"/>
            <a:ext cx="95701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b="1" dirty="0"/>
              <a:t> Στόχοι προγράμματος:</a:t>
            </a:r>
          </a:p>
          <a:p>
            <a:endParaRPr lang="el-GR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Η διευκόλυνση της πρόσβασης των δημοτών στις κοινωνικές υπηρεσίες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Η άμεση και ευέλικτη παροχή υπηρεσιών κοινωνικής στήριξης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Ο εντοπισμός και η άμεση αντιμετώπιση κοινωνικών αναγκών και προβλημάτων που απασχολούν τους δημότες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Η μελέτη των αναγκών της κοινότητας και η κινητοποίησή της, ώστε να αναπτύξει διάφορα προγράμματα για την ευημερία των πολιτών.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pPr algn="l"/>
            <a:br>
              <a:rPr lang="el-GR" sz="2400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</a:br>
            <a:endParaRPr lang="el-GR" sz="2400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endParaRPr lang="el-GR" sz="2400" b="1" dirty="0"/>
          </a:p>
          <a:p>
            <a:endParaRPr lang="el-GR" b="1" dirty="0"/>
          </a:p>
          <a:p>
            <a:endParaRPr lang="el-GR" b="1" dirty="0"/>
          </a:p>
          <a:p>
            <a:endParaRPr lang="el-GR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029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5A9469-C68E-34F3-35BA-D14CEC96DE34}"/>
              </a:ext>
            </a:extLst>
          </p:cNvPr>
          <p:cNvSpPr txBox="1"/>
          <p:nvPr/>
        </p:nvSpPr>
        <p:spPr>
          <a:xfrm>
            <a:off x="3047260" y="804169"/>
            <a:ext cx="609452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l-GR" sz="2400" b="1" i="0" dirty="0">
                <a:solidFill>
                  <a:srgbClr val="323232"/>
                </a:solidFill>
                <a:effectLst/>
                <a:latin typeface="Century Gothic" panose="020B0502020202020204" pitchFamily="34" charset="0"/>
              </a:rPr>
              <a:t>Υπηρεσίες:</a:t>
            </a:r>
          </a:p>
          <a:p>
            <a:pPr algn="l"/>
            <a:endParaRPr lang="el-GR" sz="2400" b="1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Εξατομικευμένη ατομική και οικογενειακή συμβουλευτική στήριξη και καθοδήγηση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Παροχή κοινωνικών και υποστηρικτικών υπηρεσιών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Ενημέρωση για θέματα κοινωνικό - </a:t>
            </a:r>
            <a:r>
              <a:rPr lang="el-GR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προνοιακής</a:t>
            </a: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 φύσεως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Συνεργασία και διασύνδεση με δημόσιες, δημοτικές και άλλες υπηρεσίες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Διοργάνωση και υλοποίηση ενημερωτικών και επιμορφωτικών διαλέξεων, βιωματικών εργαστηρίων  και δραστηριοτήτων που αφορούν κοινωνικά θέματα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Παροχή υποστηρικτικού δικτύου με σκοπό την αποτελεσματικότερη διαχείριση των κοινωνικών προβλημάτων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Κατοίκον</a:t>
            </a: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 επισκέψεις και επιτόπιες παρεμβάσεις.</a:t>
            </a:r>
          </a:p>
        </p:txBody>
      </p:sp>
    </p:spTree>
    <p:extLst>
      <p:ext uri="{BB962C8B-B14F-4D97-AF65-F5344CB8AC3E}">
        <p14:creationId xmlns:p14="http://schemas.microsoft.com/office/powerpoint/2010/main" val="261496193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B8E6D8-EFFC-2BC7-79AE-3DCCB6A214E9}"/>
              </a:ext>
            </a:extLst>
          </p:cNvPr>
          <p:cNvSpPr txBox="1"/>
          <p:nvPr/>
        </p:nvSpPr>
        <p:spPr>
          <a:xfrm>
            <a:off x="3048740" y="2505670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Για πληροφορίες, διευθέτηση ραντεβού και αναφορές περιστατικών μπορείτε να αποτείνεστε στο 97875602</a:t>
            </a:r>
            <a:endParaRPr lang="en-US" dirty="0"/>
          </a:p>
        </p:txBody>
      </p:sp>
      <p:pic>
        <p:nvPicPr>
          <p:cNvPr id="1026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C20617A0-267C-6AD0-ABE3-F810ADC4E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4" y="5589417"/>
            <a:ext cx="892343" cy="88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840616-2F1D-C5A4-15F0-E2DAC5520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107" y="5589417"/>
            <a:ext cx="1333947" cy="889298"/>
          </a:xfrm>
          <a:prstGeom prst="rect">
            <a:avLst/>
          </a:prstGeom>
        </p:spPr>
      </p:pic>
      <p:pic>
        <p:nvPicPr>
          <p:cNvPr id="2" name="Picture 2" descr="https://attachment.outlook.live.net/owa/MSA%3Avictoria_zachariou%40hotmail.com/service.svc/s/GetAttachmentThumbnail?id=AQMkADAwATY3ZmYAZS1iOTYwLThhNzMtMDACLTAwCgBGAAADxJgEoGtGpUO3YWYNccIv9QcApoKtkjeHl0CL99edSUctzAAAAgEMAAAApoKtkjeHl0CL99edSUctzAAHubrf5wAAAAESABAATYPsXlX%2Bv0adQHoB3B40mw%3D%3D&amp;thumbnailType=2&amp;isc=1&amp;token=eyJhbGciOiJSUzI1NiIsImtpZCI6IkEzMDVCMkU1Q0ZERjFGQTFBODgyNTU2MzM3NDhCQkNBRTAxNUU5OTIiLCJ0eXAiOiJKV1QiLCJ4NXQiOiJvd1d5NWNfZkg2R29nbFZqTjBpN3l1QVY2WkkifQ.eyJvcmlnaW4iOiJodHRwczovL291dGxvb2subGl2ZS5jb20iLCJ1YyI6ImI4M2MyNmMzNzQ5ODQzNmRhNzgzOWJjMWQ4MDczMWIxIiwidmVyIjoiRXhjaGFuZ2UuQ2FsbGJhY2suVjEiLCJhcHBjdHhzZW5kZXIiOiJPd2FEb3dubG9hZEA4NGRmOWU3Zi1lOWY2LTQwYWYtYjQzNS1hYWFhYWFhYWFhYWEiLCJpc3NyaW5nIjoiV1ciLCJhcHBjdHgiOiJ7XCJtc2V4Y2hwcm90XCI6XCJvd2FcIixcInB1aWRcIjpcIjE4Mjk1ODE4Njg3OTY1MzFcIixcInNjb3BlXCI6XCJPd2FEb3dubG9hZFwiLFwib2lkXCI6XCIwMDA2N2ZmZS1iOTYwLThhNzMtMDAwMC0wMDAwMDAwMDAwMDBcIixcInByaW1hcnlzaWRcIjpcIlMtMS0yODI3LTQyNTk4Mi0zMTEwMTExODU5XCJ9IiwibmJmIjoxNzMzOTkwNzQwLCJleHAiOjE3MzM5OTEwNDAsImlzcyI6IjAwMDAwMDAyLTAwMDAtMGZmMS1jZTAwLTAwMDAwMDAwMDAwMEA4NGRmOWU3Zi1lOWY2LTQwYWYtYjQzNS1hYWFhYWFhYWFhYWEiLCJhdWQiOiIwMDAwMDAwMi0wMDAwLTBmZjEtY2UwMC0wMDAwMDAwMDAwMDAvYXR0YWNobWVudC5vdXRsb29rLmxpdmUubmV0QDg0ZGY5ZTdmLWU5ZjYtNDBhZi1iNDM1LWFhYWFhYWFhYWFhYSIsImhhcHAiOiJvd2EifQ.fQeGc0cMgfmSP_MbhPrKQp9Vbfm6WCp7y7EMUffMfGNiogjqrq6F9p722pquvkmorPrptGhhgbaY-T1VuTk8Tz-sdKQLBO5vzrCUoijiZJyWwSh_-zB3zBjPymYJQr1KHaAy2dwjW-k1NwjncJldZVLjhKo15V6HB4FYtphsYFFod3PhokjSMrqSi71nsp7VBN8GcaNrMoa4LMiVkgjU1992Dxa_jpdZvsUeQiZ1HZ_Xjaw9BIMfrwQ5_ONXh3nFooFJo_A9gyughyWlhsggjcsjVLNHG5AHnGvfFau2Cb8KPY9hWmscwtzKp6oJoUzt-0Mc0JLtu6j1n5sVAK7d0Q&amp;X-OWA-CANARY=wTQ4Te9uPWwAAAAAAAAAAACnSs6DGt0YJyLTF1dCj8ZgGtx0TfEAWEboEghLzoGJ9Fvum6Q4n6I.&amp;owa=outlook.live.com&amp;scriptVer=20241115003.36&amp;clientId=50A72A7ABA3C4B2781F7B0656D5F229D&amp;animation=true">
            <a:extLst>
              <a:ext uri="{FF2B5EF4-FFF2-40B4-BE49-F238E27FC236}">
                <a16:creationId xmlns:a16="http://schemas.microsoft.com/office/drawing/2014/main" id="{07F68F67-18D8-4399-9F4B-639F5AB5D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842" y="5589418"/>
            <a:ext cx="1173787" cy="893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ttachment.outlook.live.net/owa/MSA%3Avictoria_zachariou%40hotmail.com/service.svc/s/GetAttachmentThumbnail?id=AQMkADAwATY3ZmYAZS1iOTYwLThhNzMtMDACLTAwCgBGAAADxJgEoGtGpUO3YWYNccIv9QcApoKtkjeHl0CL99edSUctzAAAAgEMAAAApoKtkjeHl0CL99edSUctzAAHubrf5wAAAAESABAArcKhOYfaHE%2BU2nG6QLhRqw%3D%3D&amp;thumbnailType=2&amp;isc=1&amp;token=eyJhbGciOiJSUzI1NiIsImtpZCI6IkEzMDVCMkU1Q0ZERjFGQTFBODgyNTU2MzM3NDhCQkNBRTAxNUU5OTIiLCJ0eXAiOiJKV1QiLCJ4NXQiOiJvd1d5NWNfZkg2R29nbFZqTjBpN3l1QVY2WkkifQ.eyJvcmlnaW4iOiJodHRwczovL291dGxvb2subGl2ZS5jb20iLCJ1YyI6ImI4M2MyNmMzNzQ5ODQzNmRhNzgzOWJjMWQ4MDczMWIxIiwidmVyIjoiRXhjaGFuZ2UuQ2FsbGJhY2suVjEiLCJhcHBjdHhzZW5kZXIiOiJPd2FEb3dubG9hZEA4NGRmOWU3Zi1lOWY2LTQwYWYtYjQzNS1hYWFhYWFhYWFhYWEiLCJpc3NyaW5nIjoiV1ciLCJhcHBjdHgiOiJ7XCJtc2V4Y2hwcm90XCI6XCJvd2FcIixcInB1aWRcIjpcIjE4Mjk1ODE4Njg3OTY1MzFcIixcInNjb3BlXCI6XCJPd2FEb3dubG9hZFwiLFwib2lkXCI6XCIwMDA2N2ZmZS1iOTYwLThhNzMtMDAwMC0wMDAwMDAwMDAwMDBcIixcInByaW1hcnlzaWRcIjpcIlMtMS0yODI3LTQyNTk4Mi0zMTEwMTExODU5XCJ9IiwibmJmIjoxNzMzOTkwNzQwLCJleHAiOjE3MzM5OTEwNDAsImlzcyI6IjAwMDAwMDAyLTAwMDAtMGZmMS1jZTAwLTAwMDAwMDAwMDAwMEA4NGRmOWU3Zi1lOWY2LTQwYWYtYjQzNS1hYWFhYWFhYWFhYWEiLCJhdWQiOiIwMDAwMDAwMi0wMDAwLTBmZjEtY2UwMC0wMDAwMDAwMDAwMDAvYXR0YWNobWVudC5vdXRsb29rLmxpdmUubmV0QDg0ZGY5ZTdmLWU5ZjYtNDBhZi1iNDM1LWFhYWFhYWFhYWFhYSIsImhhcHAiOiJvd2EifQ.fQeGc0cMgfmSP_MbhPrKQp9Vbfm6WCp7y7EMUffMfGNiogjqrq6F9p722pquvkmorPrptGhhgbaY-T1VuTk8Tz-sdKQLBO5vzrCUoijiZJyWwSh_-zB3zBjPymYJQr1KHaAy2dwjW-k1NwjncJldZVLjhKo15V6HB4FYtphsYFFod3PhokjSMrqSi71nsp7VBN8GcaNrMoa4LMiVkgjU1992Dxa_jpdZvsUeQiZ1HZ_Xjaw9BIMfrwQ5_ONXh3nFooFJo_A9gyughyWlhsggjcsjVLNHG5AHnGvfFau2Cb8KPY9hWmscwtzKp6oJoUzt-0Mc0JLtu6j1n5sVAK7d0Q&amp;X-OWA-CANARY=wTQ4Te9uPWwAAAAAAAAAAACnSs6DGt0YJyLTF1dCj8ZgGtx0TfEAWEboEghLzoGJ9Fvum6Q4n6I.&amp;owa=outlook.live.com&amp;scriptVer=20241115003.36&amp;clientId=50A72A7ABA3C4B2781F7B0656D5F229D&amp;animation=true">
            <a:extLst>
              <a:ext uri="{FF2B5EF4-FFF2-40B4-BE49-F238E27FC236}">
                <a16:creationId xmlns:a16="http://schemas.microsoft.com/office/drawing/2014/main" id="{EF152A2E-0859-4E66-B2BA-B9F799E7B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61" y="5589418"/>
            <a:ext cx="1188103" cy="88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D1561F-1EE5-48FB-A633-F8C957D3A5A1}"/>
              </a:ext>
            </a:extLst>
          </p:cNvPr>
          <p:cNvSpPr/>
          <p:nvPr/>
        </p:nvSpPr>
        <p:spPr>
          <a:xfrm>
            <a:off x="972288" y="4758419"/>
            <a:ext cx="5890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/>
              <a:t>Το Πρόγραμμα “Κοινωνικός Λειτουργός της Γειτονιάς” εντάσσεται στο Έργο “Αναδιάρθρωση των Υπηρεσιών Κοινωνικής Ευημερίας”, το οποίο υλοποιείται στο πλαίσιο του Προγράμματος Πολιτικής Συνοχής “</a:t>
            </a:r>
            <a:r>
              <a:rPr lang="el-GR" sz="1200" dirty="0" err="1"/>
              <a:t>ΘΑλΕΙΑ</a:t>
            </a:r>
            <a:r>
              <a:rPr lang="el-GR" sz="1200" dirty="0"/>
              <a:t> 2021 - 2027” με την συγχρηματοδότηση της ΕΕ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7003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391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Open Sans</vt:lpstr>
      <vt:lpstr>Roboto</vt:lpstr>
      <vt:lpstr>Wingdings</vt:lpstr>
      <vt:lpstr>Wingdings 3</vt:lpstr>
      <vt:lpstr>Wisp</vt:lpstr>
      <vt:lpstr>Ο Κοινωνικός Λειτουργός της Γειτονιάς: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Κοινωνικός Λειτουργός της Γειτονιάς:</dc:title>
  <dc:creator>User</dc:creator>
  <cp:lastModifiedBy>Victoria Zachariou (Larnaka Municipality)</cp:lastModifiedBy>
  <cp:revision>6</cp:revision>
  <dcterms:created xsi:type="dcterms:W3CDTF">2024-11-28T09:15:52Z</dcterms:created>
  <dcterms:modified xsi:type="dcterms:W3CDTF">2024-12-12T08:20:57Z</dcterms:modified>
</cp:coreProperties>
</file>